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4" r:id="rId2"/>
  </p:sldMasterIdLst>
  <p:notesMasterIdLst>
    <p:notesMasterId r:id="rId16"/>
  </p:notesMasterIdLst>
  <p:handoutMasterIdLst>
    <p:handoutMasterId r:id="rId17"/>
  </p:handoutMasterIdLst>
  <p:sldIdLst>
    <p:sldId id="274" r:id="rId3"/>
    <p:sldId id="302" r:id="rId4"/>
    <p:sldId id="276" r:id="rId5"/>
    <p:sldId id="340" r:id="rId6"/>
    <p:sldId id="354" r:id="rId7"/>
    <p:sldId id="272" r:id="rId8"/>
    <p:sldId id="339" r:id="rId9"/>
    <p:sldId id="275" r:id="rId10"/>
    <p:sldId id="305" r:id="rId11"/>
    <p:sldId id="326" r:id="rId12"/>
    <p:sldId id="327" r:id="rId13"/>
    <p:sldId id="328" r:id="rId14"/>
    <p:sldId id="352" r:id="rId15"/>
  </p:sldIdLst>
  <p:sldSz cx="9144000" cy="5143500" type="screen16x9"/>
  <p:notesSz cx="6797675" cy="9926638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C13A"/>
    <a:srgbClr val="188B7F"/>
    <a:srgbClr val="18C17F"/>
    <a:srgbClr val="0EA8A8"/>
    <a:srgbClr val="004656"/>
    <a:srgbClr val="F9E994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8934" autoAdjust="0"/>
  </p:normalViewPr>
  <p:slideViewPr>
    <p:cSldViewPr showGuides="1">
      <p:cViewPr>
        <p:scale>
          <a:sx n="75" d="100"/>
          <a:sy n="75" d="100"/>
        </p:scale>
        <p:origin x="-2664" y="-1740"/>
      </p:cViewPr>
      <p:guideLst>
        <p:guide orient="horz" pos="1620"/>
        <p:guide pos="2880"/>
        <p:guide pos="657"/>
        <p:guide pos="7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fld id="{BD2B2528-29C2-4C42-8029-E311881DD57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0510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fld id="{FCB5E6F9-456C-4846-BCC6-A4FA9C8419E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48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B5E6F9-456C-4846-BCC6-A4FA9C8419E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4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5F4A5-C82D-4D6E-8419-1C0FAC01366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B5E6F9-456C-4846-BCC6-A4FA9C8419E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4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B5E6F9-456C-4846-BCC6-A4FA9C8419E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7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B5E6F9-456C-4846-BCC6-A4FA9C8419E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7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31800" y="2563417"/>
            <a:ext cx="8712200" cy="22407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nl-NL" altLang="nl-NL" smtClean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547664" y="0"/>
            <a:ext cx="7139136" cy="36576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nl-NL" altLang="nl-NL" smtClean="0"/>
          </a:p>
        </p:txBody>
      </p:sp>
      <p:pic>
        <p:nvPicPr>
          <p:cNvPr id="6" name="Afbeelding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458519"/>
            <a:ext cx="1016610" cy="66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3886200"/>
            <a:ext cx="5715000" cy="800100"/>
          </a:xfrm>
          <a:solidFill>
            <a:schemeClr val="accent1">
              <a:alpha val="0"/>
            </a:schemeClr>
          </a:solidFill>
        </p:spPr>
        <p:txBody>
          <a:bodyPr/>
          <a:lstStyle>
            <a:lvl1pPr marL="0" indent="0" algn="r">
              <a:defRPr sz="1400"/>
            </a:lvl1pPr>
          </a:lstStyle>
          <a:p>
            <a:pPr lvl="0"/>
            <a:r>
              <a:rPr lang="en-US" noProof="0" smtClean="0"/>
              <a:t>Klik om het opmaakprofiel van de modelondertitel te bewerken</a:t>
            </a:r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2514600" y="2883845"/>
            <a:ext cx="5894562" cy="461665"/>
          </a:xfrm>
        </p:spPr>
        <p:txBody>
          <a:bodyPr vert="horz" wrap="none" anchorCtr="0"/>
          <a:lstStyle>
            <a:lvl1pPr>
              <a:defRPr b="1"/>
            </a:lvl1pPr>
          </a:lstStyle>
          <a:p>
            <a:pPr lvl="0"/>
            <a:r>
              <a:rPr lang="en-US" noProof="0" smtClean="0"/>
              <a:t>Klik om het opmaakprofiel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702013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titel presentatie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C023E-73DD-4CFE-B604-5FB3681BAF7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1340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1723549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titel presentatie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79C53-0D61-47C1-9BF4-A054AA5819F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3065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91" y="3600451"/>
            <a:ext cx="4185761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titel presentatie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0B4A0-FAA1-4900-82F9-2D625B26DCF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7501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51040" y="342900"/>
            <a:ext cx="553998" cy="40005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titel presentatie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A126F-D0AA-493B-ACCD-31DC2E1EF8C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0763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643039" y="342900"/>
            <a:ext cx="553998" cy="40005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2438400" y="342900"/>
            <a:ext cx="4546600" cy="40005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titel presentatie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D03E3-792B-44CD-9130-F836CAC7415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615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7"/>
          <p:cNvSpPr>
            <a:spLocks noChangeArrowheads="1"/>
          </p:cNvSpPr>
          <p:nvPr userDrawn="1"/>
        </p:nvSpPr>
        <p:spPr bwMode="auto">
          <a:xfrm>
            <a:off x="1042988" y="4800602"/>
            <a:ext cx="8101012" cy="344091"/>
          </a:xfrm>
          <a:prstGeom prst="rect">
            <a:avLst/>
          </a:prstGeom>
          <a:solidFill>
            <a:srgbClr val="EFC1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" name="Rechthoek 18"/>
          <p:cNvSpPr>
            <a:spLocks noChangeArrowheads="1"/>
          </p:cNvSpPr>
          <p:nvPr userDrawn="1"/>
        </p:nvSpPr>
        <p:spPr bwMode="auto">
          <a:xfrm>
            <a:off x="431804" y="2562227"/>
            <a:ext cx="5940425" cy="2238375"/>
          </a:xfrm>
          <a:prstGeom prst="rect">
            <a:avLst/>
          </a:prstGeom>
          <a:solidFill>
            <a:srgbClr val="EFC1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" name="Rechthoek 19"/>
          <p:cNvSpPr>
            <a:spLocks noChangeArrowheads="1"/>
          </p:cNvSpPr>
          <p:nvPr userDrawn="1"/>
        </p:nvSpPr>
        <p:spPr bwMode="auto">
          <a:xfrm>
            <a:off x="1547670" y="345285"/>
            <a:ext cx="7596337" cy="4455319"/>
          </a:xfrm>
          <a:prstGeom prst="rect">
            <a:avLst/>
          </a:prstGeom>
          <a:solidFill>
            <a:srgbClr val="0E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" name="Rechthoek 20"/>
          <p:cNvSpPr>
            <a:spLocks noChangeArrowheads="1"/>
          </p:cNvSpPr>
          <p:nvPr userDrawn="1"/>
        </p:nvSpPr>
        <p:spPr bwMode="auto">
          <a:xfrm>
            <a:off x="7783520" y="-1768"/>
            <a:ext cx="1360487" cy="4802370"/>
          </a:xfrm>
          <a:prstGeom prst="rect">
            <a:avLst/>
          </a:prstGeom>
          <a:solidFill>
            <a:srgbClr val="188B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" name="Rechthoek 21"/>
          <p:cNvSpPr>
            <a:spLocks noChangeArrowheads="1"/>
          </p:cNvSpPr>
          <p:nvPr userDrawn="1"/>
        </p:nvSpPr>
        <p:spPr bwMode="auto">
          <a:xfrm>
            <a:off x="8156575" y="4799412"/>
            <a:ext cx="541338" cy="121444"/>
          </a:xfrm>
          <a:prstGeom prst="rect">
            <a:avLst/>
          </a:prstGeom>
          <a:solidFill>
            <a:srgbClr val="188B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" name="Tekstvak 9"/>
          <p:cNvSpPr txBox="1"/>
          <p:nvPr userDrawn="1"/>
        </p:nvSpPr>
        <p:spPr>
          <a:xfrm>
            <a:off x="1164878" y="4864923"/>
            <a:ext cx="427121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nl-NL" sz="800" b="1" i="0" kern="0" spc="220" dirty="0"/>
              <a:t>VERNIEUWEND DENKEN, VERNIEUWEND DOEN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51040" y="342900"/>
            <a:ext cx="553998" cy="40005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38400" y="1635646"/>
            <a:ext cx="5029200" cy="2628900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69404" y="51471"/>
            <a:ext cx="3258580" cy="293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7E435-342D-4D66-95A7-99CBA25B8F9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13" name="Afbeelding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458519"/>
            <a:ext cx="1016610" cy="66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hoek 13"/>
          <p:cNvSpPr/>
          <p:nvPr userDrawn="1"/>
        </p:nvSpPr>
        <p:spPr bwMode="auto">
          <a:xfrm>
            <a:off x="1042988" y="-1854"/>
            <a:ext cx="80140" cy="34713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509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1786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31800" y="2563417"/>
            <a:ext cx="8712200" cy="22407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nl-NL" altLang="nl-NL" sz="1800" smtClean="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" y="1006078"/>
            <a:ext cx="2087563" cy="156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057400" y="0"/>
            <a:ext cx="6629400" cy="36576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nl-NL" altLang="nl-NL" sz="1800" smtClean="0">
              <a:solidFill>
                <a:srgbClr val="000000"/>
              </a:solidFill>
            </a:endParaRP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3886200"/>
            <a:ext cx="5715000" cy="800100"/>
          </a:xfrm>
          <a:solidFill>
            <a:schemeClr val="accent1">
              <a:alpha val="0"/>
            </a:schemeClr>
          </a:solidFill>
        </p:spPr>
        <p:txBody>
          <a:bodyPr/>
          <a:lstStyle>
            <a:lvl1pPr marL="0" indent="0" algn="r">
              <a:defRPr sz="1400"/>
            </a:lvl1pPr>
          </a:lstStyle>
          <a:p>
            <a:pPr lvl="0"/>
            <a:r>
              <a:rPr lang="nl-NL" noProof="0" smtClean="0"/>
              <a:t>Klik om de ondertitelstijl van het model te bewerken</a:t>
            </a:r>
            <a:endParaRPr lang="en-US" noProof="0" smtClean="0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2514608" y="2883847"/>
            <a:ext cx="4217821" cy="461665"/>
          </a:xfrm>
        </p:spPr>
        <p:txBody>
          <a:bodyPr vert="horz" wrap="none" anchorCtr="0"/>
          <a:lstStyle>
            <a:lvl1pPr>
              <a:defRPr b="1"/>
            </a:lvl1pPr>
          </a:lstStyle>
          <a:p>
            <a:pPr lvl="0"/>
            <a:r>
              <a:rPr lang="nl-NL" noProof="0" smtClean="0"/>
              <a:t>Klik om de stijl te bewerken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68664924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51040" y="342900"/>
            <a:ext cx="553998" cy="40005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titel presentatie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5DC4F-EF97-44D5-BCBA-E3517622F4F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181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38968" y="3305176"/>
            <a:ext cx="695575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titel presentatie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4C714-AA53-4867-8C6B-3A48451514C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2825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51040" y="342900"/>
            <a:ext cx="553998" cy="40005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438400" y="1714500"/>
            <a:ext cx="2438400" cy="2628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29200" y="1714500"/>
            <a:ext cx="2438400" cy="2628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titel presentatie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BE9CE-7F0A-414C-B28B-854242439A9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4436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87015" y="205979"/>
            <a:ext cx="2769989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titel presentatie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BA854-71E5-47A9-B3F8-AD0490EB555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6633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51040" y="342900"/>
            <a:ext cx="553998" cy="40005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titel presentatie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0BE39-C83A-4274-AB65-EFC276BD801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812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2"/>
          <p:cNvGrpSpPr>
            <a:grpSpLocks/>
          </p:cNvGrpSpPr>
          <p:nvPr userDrawn="1"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pic>
          <p:nvPicPr>
            <p:cNvPr id="1034" name="Picture 17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45"/>
              <a:ext cx="1315" cy="1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35" name="Group 31"/>
            <p:cNvGrpSpPr>
              <a:grpSpLocks/>
            </p:cNvGrpSpPr>
            <p:nvPr userDrawn="1"/>
          </p:nvGrpSpPr>
          <p:grpSpPr bwMode="auto">
            <a:xfrm>
              <a:off x="272" y="0"/>
              <a:ext cx="5488" cy="4320"/>
              <a:chOff x="272" y="0"/>
              <a:chExt cx="5488" cy="4320"/>
            </a:xfrm>
          </p:grpSpPr>
          <p:grpSp>
            <p:nvGrpSpPr>
              <p:cNvPr id="1036" name="Group 30"/>
              <p:cNvGrpSpPr>
                <a:grpSpLocks/>
              </p:cNvGrpSpPr>
              <p:nvPr userDrawn="1"/>
            </p:nvGrpSpPr>
            <p:grpSpPr bwMode="auto">
              <a:xfrm>
                <a:off x="272" y="0"/>
                <a:ext cx="5488" cy="4320"/>
                <a:chOff x="272" y="0"/>
                <a:chExt cx="5488" cy="4320"/>
              </a:xfrm>
            </p:grpSpPr>
            <p:sp>
              <p:nvSpPr>
                <p:cNvPr id="1038" name="Rectangle 20"/>
                <p:cNvSpPr>
                  <a:spLocks noChangeArrowheads="1"/>
                </p:cNvSpPr>
                <p:nvPr userDrawn="1"/>
              </p:nvSpPr>
              <p:spPr bwMode="auto">
                <a:xfrm>
                  <a:off x="672" y="4032"/>
                  <a:ext cx="5088" cy="28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nl-NL" altLang="nl-NL" smtClean="0"/>
                </a:p>
              </p:txBody>
            </p:sp>
            <p:sp>
              <p:nvSpPr>
                <p:cNvPr id="1039" name="Rectangle 19"/>
                <p:cNvSpPr>
                  <a:spLocks noChangeArrowheads="1"/>
                </p:cNvSpPr>
                <p:nvPr userDrawn="1"/>
              </p:nvSpPr>
              <p:spPr bwMode="auto">
                <a:xfrm>
                  <a:off x="4896" y="0"/>
                  <a:ext cx="864" cy="40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nl-NL" altLang="nl-NL" smtClean="0"/>
                </a:p>
              </p:txBody>
            </p:sp>
            <p:sp>
              <p:nvSpPr>
                <p:cNvPr id="1040" name="Rectangle 16"/>
                <p:cNvSpPr>
                  <a:spLocks noChangeArrowheads="1"/>
                </p:cNvSpPr>
                <p:nvPr userDrawn="1"/>
              </p:nvSpPr>
              <p:spPr bwMode="auto">
                <a:xfrm>
                  <a:off x="272" y="2153"/>
                  <a:ext cx="1043" cy="188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nl-NL" altLang="nl-NL" smtClean="0"/>
                </a:p>
              </p:txBody>
            </p:sp>
            <p:sp>
              <p:nvSpPr>
                <p:cNvPr id="1041" name="Rectangle 18"/>
                <p:cNvSpPr>
                  <a:spLocks noChangeArrowheads="1"/>
                </p:cNvSpPr>
                <p:nvPr userDrawn="1"/>
              </p:nvSpPr>
              <p:spPr bwMode="auto">
                <a:xfrm>
                  <a:off x="1314" y="288"/>
                  <a:ext cx="3582" cy="3744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i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i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i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i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i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nl-NL" altLang="nl-NL" smtClean="0"/>
                </a:p>
              </p:txBody>
            </p:sp>
          </p:grp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auto">
              <a:xfrm>
                <a:off x="672" y="2"/>
                <a:ext cx="48" cy="28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nl-NL" altLang="nl-NL" smtClean="0"/>
              </a:p>
            </p:txBody>
          </p:sp>
        </p:grpSp>
      </p:grpSp>
      <p:sp>
        <p:nvSpPr>
          <p:cNvPr id="1027" name="Rectangle 27"/>
          <p:cNvSpPr>
            <a:spLocks noChangeArrowheads="1"/>
          </p:cNvSpPr>
          <p:nvPr userDrawn="1"/>
        </p:nvSpPr>
        <p:spPr bwMode="auto">
          <a:xfrm>
            <a:off x="8153400" y="4686300"/>
            <a:ext cx="533400" cy="2286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nl-NL" altLang="nl-NL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714500"/>
            <a:ext cx="5029200" cy="2628900"/>
          </a:xfrm>
          <a:prstGeom prst="rect">
            <a:avLst/>
          </a:prstGeom>
          <a:solidFill>
            <a:schemeClr val="folHlink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Klik om de opmaakprofielen van de modeltekst te bewerken</a:t>
            </a:r>
          </a:p>
          <a:p>
            <a:pPr lvl="1"/>
            <a:r>
              <a:rPr lang="en-US" altLang="nl-NL" smtClean="0"/>
              <a:t>Tweede niveau</a:t>
            </a:r>
          </a:p>
          <a:p>
            <a:pPr lvl="2"/>
            <a:r>
              <a:rPr lang="en-US" altLang="nl-NL" smtClean="0"/>
              <a:t>Derde niveau</a:t>
            </a:r>
          </a:p>
          <a:p>
            <a:pPr lvl="3"/>
            <a:r>
              <a:rPr lang="en-US" altLang="nl-NL" smtClean="0"/>
              <a:t>Vierde niveau</a:t>
            </a:r>
          </a:p>
          <a:p>
            <a:pPr lvl="4"/>
            <a:r>
              <a:rPr lang="en-US" altLang="nl-NL" smtClean="0"/>
              <a:t>Vijfde niveau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114300"/>
            <a:ext cx="21336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i="0"/>
            </a:lvl1pPr>
          </a:lstStyle>
          <a:p>
            <a:pPr>
              <a:defRPr/>
            </a:pPr>
            <a:r>
              <a:rPr lang="en-US"/>
              <a:t>titel presentatie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4686301"/>
            <a:ext cx="539750" cy="215504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90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FFADDCE-20E4-4726-A0EB-C0CC1178636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031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7966374" y="342900"/>
            <a:ext cx="923330" cy="4000500"/>
          </a:xfrm>
          <a:prstGeom prst="rect">
            <a:avLst/>
          </a:prstGeom>
          <a:solidFill>
            <a:schemeClr val="hlink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91440" tIns="45720" rIns="91440" bIns="4572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nl-NL" smtClean="0"/>
              <a:t>Klik om het opmaakprofiel te bewerken</a:t>
            </a:r>
          </a:p>
        </p:txBody>
      </p:sp>
      <p:sp>
        <p:nvSpPr>
          <p:cNvPr id="1032" name="Text Box 40"/>
          <p:cNvSpPr txBox="1">
            <a:spLocks noChangeArrowheads="1"/>
          </p:cNvSpPr>
          <p:nvPr userDrawn="1"/>
        </p:nvSpPr>
        <p:spPr bwMode="auto">
          <a:xfrm>
            <a:off x="1219200" y="4800600"/>
            <a:ext cx="5486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nl-NL" i="0" smtClean="0"/>
          </a:p>
        </p:txBody>
      </p:sp>
      <p:sp>
        <p:nvSpPr>
          <p:cNvPr id="18" name="Tekstvak 17"/>
          <p:cNvSpPr txBox="1"/>
          <p:nvPr userDrawn="1"/>
        </p:nvSpPr>
        <p:spPr>
          <a:xfrm>
            <a:off x="1164878" y="4864923"/>
            <a:ext cx="427121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nl-NL" sz="800" b="1" i="0" kern="0" spc="220" dirty="0"/>
              <a:t>VERNIEUWEND DENKEN, VERNIEUWEND DOEN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2" r:id="rId2"/>
    <p:sldLayoutId id="2147483703" r:id="rId3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30000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30000"/>
        <a:defRPr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30000"/>
        <a:defRPr sz="1600">
          <a:solidFill>
            <a:schemeClr val="bg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bg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bg1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bg1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bg1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bg1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bg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2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pic>
          <p:nvPicPr>
            <p:cNvPr id="3082" name="Picture 17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45"/>
              <a:ext cx="1315" cy="1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83" name="Group 31"/>
            <p:cNvGrpSpPr>
              <a:grpSpLocks/>
            </p:cNvGrpSpPr>
            <p:nvPr userDrawn="1"/>
          </p:nvGrpSpPr>
          <p:grpSpPr bwMode="auto">
            <a:xfrm>
              <a:off x="272" y="0"/>
              <a:ext cx="5488" cy="4320"/>
              <a:chOff x="272" y="0"/>
              <a:chExt cx="5488" cy="4320"/>
            </a:xfrm>
          </p:grpSpPr>
          <p:grpSp>
            <p:nvGrpSpPr>
              <p:cNvPr id="3084" name="Group 30"/>
              <p:cNvGrpSpPr>
                <a:grpSpLocks/>
              </p:cNvGrpSpPr>
              <p:nvPr userDrawn="1"/>
            </p:nvGrpSpPr>
            <p:grpSpPr bwMode="auto">
              <a:xfrm>
                <a:off x="272" y="0"/>
                <a:ext cx="5488" cy="4320"/>
                <a:chOff x="272" y="0"/>
                <a:chExt cx="5488" cy="4320"/>
              </a:xfrm>
            </p:grpSpPr>
            <p:sp>
              <p:nvSpPr>
                <p:cNvPr id="3086" name="Rectangle 20"/>
                <p:cNvSpPr>
                  <a:spLocks noChangeArrowheads="1"/>
                </p:cNvSpPr>
                <p:nvPr userDrawn="1"/>
              </p:nvSpPr>
              <p:spPr bwMode="auto">
                <a:xfrm>
                  <a:off x="672" y="4032"/>
                  <a:ext cx="5088" cy="28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4000" i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4000" i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4000" i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4000" i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4000" i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i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i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i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i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nl-NL" altLang="nl-NL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7" name="Rectangle 19"/>
                <p:cNvSpPr>
                  <a:spLocks noChangeArrowheads="1"/>
                </p:cNvSpPr>
                <p:nvPr userDrawn="1"/>
              </p:nvSpPr>
              <p:spPr bwMode="auto">
                <a:xfrm>
                  <a:off x="4896" y="0"/>
                  <a:ext cx="864" cy="40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4000" i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4000" i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4000" i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4000" i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4000" i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i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i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i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i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nl-NL" altLang="nl-NL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8" name="Rectangle 16"/>
                <p:cNvSpPr>
                  <a:spLocks noChangeArrowheads="1"/>
                </p:cNvSpPr>
                <p:nvPr userDrawn="1"/>
              </p:nvSpPr>
              <p:spPr bwMode="auto">
                <a:xfrm>
                  <a:off x="272" y="2153"/>
                  <a:ext cx="1043" cy="188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4000" i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4000" i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4000" i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4000" i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4000" i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i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i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i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i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nl-NL" altLang="nl-NL" sz="180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89" name="Rectangle 18"/>
                <p:cNvSpPr>
                  <a:spLocks noChangeArrowheads="1"/>
                </p:cNvSpPr>
                <p:nvPr userDrawn="1"/>
              </p:nvSpPr>
              <p:spPr bwMode="auto">
                <a:xfrm>
                  <a:off x="1314" y="288"/>
                  <a:ext cx="3582" cy="3744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4000" i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4000" i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4000" i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4000" i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4000" i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i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i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i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i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nl-NL" altLang="nl-NL" sz="1800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085" name="Rectangle 21"/>
              <p:cNvSpPr>
                <a:spLocks noChangeArrowheads="1"/>
              </p:cNvSpPr>
              <p:nvPr userDrawn="1"/>
            </p:nvSpPr>
            <p:spPr bwMode="auto">
              <a:xfrm>
                <a:off x="672" y="2"/>
                <a:ext cx="48" cy="28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40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40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40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40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40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nl-NL" altLang="nl-NL" sz="1800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075" name="Rectangle 27"/>
          <p:cNvSpPr>
            <a:spLocks noChangeArrowheads="1"/>
          </p:cNvSpPr>
          <p:nvPr/>
        </p:nvSpPr>
        <p:spPr bwMode="auto">
          <a:xfrm>
            <a:off x="8153400" y="4686300"/>
            <a:ext cx="533400" cy="2286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nl-NL" altLang="nl-NL" sz="1800" smtClean="0">
              <a:solidFill>
                <a:srgbClr val="000000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714500"/>
            <a:ext cx="5029200" cy="2628900"/>
          </a:xfrm>
          <a:prstGeom prst="rect">
            <a:avLst/>
          </a:prstGeom>
          <a:solidFill>
            <a:schemeClr val="folHlink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Klik om de opmaakprofielen van de modeltekst te bewerken</a:t>
            </a:r>
          </a:p>
          <a:p>
            <a:pPr lvl="1"/>
            <a:r>
              <a:rPr lang="en-US" altLang="nl-NL" smtClean="0"/>
              <a:t>Tweede niveau</a:t>
            </a:r>
          </a:p>
          <a:p>
            <a:pPr lvl="2"/>
            <a:r>
              <a:rPr lang="en-US" altLang="nl-NL" smtClean="0"/>
              <a:t>Derde niveau</a:t>
            </a:r>
          </a:p>
          <a:p>
            <a:pPr lvl="3"/>
            <a:r>
              <a:rPr lang="en-US" altLang="nl-NL" smtClean="0"/>
              <a:t>Vierde niveau</a:t>
            </a:r>
          </a:p>
          <a:p>
            <a:pPr lvl="4"/>
            <a:r>
              <a:rPr lang="en-US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114300"/>
            <a:ext cx="21336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titel presentatie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4686301"/>
            <a:ext cx="539750" cy="215504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900" i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D1DEDE2-84C4-4868-AD7E-83E84DA9C30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3079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7966374" y="342900"/>
            <a:ext cx="923330" cy="4000500"/>
          </a:xfrm>
          <a:prstGeom prst="rect">
            <a:avLst/>
          </a:prstGeom>
          <a:solidFill>
            <a:schemeClr val="hlink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 lIns="91440" tIns="45720" rIns="91440" bIns="4572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nl-NL" smtClean="0"/>
              <a:t>Klik om het opmaakprofiel te bewerken</a:t>
            </a:r>
          </a:p>
        </p:txBody>
      </p:sp>
      <p:sp>
        <p:nvSpPr>
          <p:cNvPr id="3080" name="Text Box 40"/>
          <p:cNvSpPr txBox="1">
            <a:spLocks noChangeArrowheads="1"/>
          </p:cNvSpPr>
          <p:nvPr/>
        </p:nvSpPr>
        <p:spPr bwMode="auto">
          <a:xfrm>
            <a:off x="1219200" y="4800600"/>
            <a:ext cx="5486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nl-NL" altLang="nl-NL" sz="1800" i="0" smtClean="0">
              <a:solidFill>
                <a:srgbClr val="000000"/>
              </a:solidFill>
            </a:endParaRPr>
          </a:p>
        </p:txBody>
      </p:sp>
      <p:sp>
        <p:nvSpPr>
          <p:cNvPr id="3081" name="Text Box 41"/>
          <p:cNvSpPr txBox="1">
            <a:spLocks noChangeArrowheads="1"/>
          </p:cNvSpPr>
          <p:nvPr/>
        </p:nvSpPr>
        <p:spPr bwMode="auto">
          <a:xfrm>
            <a:off x="1447800" y="4914900"/>
            <a:ext cx="6172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eaLnBrk="0" hangingPunct="0">
              <a:defRPr sz="40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nl-NL" sz="800" b="1" i="0" smtClean="0">
                <a:solidFill>
                  <a:srgbClr val="000000"/>
                </a:solidFill>
              </a:rPr>
              <a:t>V E R N I E U W E N D   D E N K E N ,   V E R N I E U W E N D   D O E N</a:t>
            </a:r>
          </a:p>
        </p:txBody>
      </p:sp>
    </p:spTree>
    <p:extLst>
      <p:ext uri="{BB962C8B-B14F-4D97-AF65-F5344CB8AC3E}">
        <p14:creationId xmlns:p14="http://schemas.microsoft.com/office/powerpoint/2010/main" val="8932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30000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30000"/>
        <a:defRPr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30000"/>
        <a:defRPr sz="1600">
          <a:solidFill>
            <a:schemeClr val="bg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bg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bg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bg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bg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bg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bg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5430693" y="2883845"/>
            <a:ext cx="2885726" cy="461665"/>
          </a:xfrm>
        </p:spPr>
        <p:txBody>
          <a:bodyPr/>
          <a:lstStyle/>
          <a:p>
            <a:pPr algn="r"/>
            <a:r>
              <a:rPr lang="en-US" dirty="0" smtClean="0"/>
              <a:t>SOCIAAL DOMEIN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627784" y="3879801"/>
            <a:ext cx="5715000" cy="800100"/>
          </a:xfrm>
        </p:spPr>
        <p:txBody>
          <a:bodyPr/>
          <a:lstStyle/>
          <a:p>
            <a:r>
              <a:rPr lang="nl-NL" dirty="0" smtClean="0"/>
              <a:t>Wmo, Jeugdzorg</a:t>
            </a:r>
            <a:r>
              <a:rPr lang="nl-NL" dirty="0"/>
              <a:t> </a:t>
            </a:r>
            <a:r>
              <a:rPr lang="nl-NL" dirty="0" smtClean="0"/>
              <a:t>en Participatiewet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1763688" y="12347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buClr>
                <a:srgbClr val="EFC13A"/>
              </a:buClr>
              <a:buSzPct val="130000"/>
            </a:pPr>
            <a:endParaRPr lang="nl-NL" sz="2000" i="0" kern="0" dirty="0">
              <a:solidFill>
                <a:srgbClr val="FFFFFF"/>
              </a:solidFill>
              <a:latin typeface="Arial"/>
            </a:endParaRPr>
          </a:p>
          <a:p>
            <a:pPr marL="342900" lvl="0" indent="-342900" algn="ctr" eaLnBrk="0" hangingPunct="0">
              <a:spcBef>
                <a:spcPct val="20000"/>
              </a:spcBef>
              <a:buClr>
                <a:srgbClr val="EFC13A"/>
              </a:buClr>
              <a:buSzPct val="130000"/>
            </a:pPr>
            <a:r>
              <a:rPr lang="nl-NL" sz="2000" i="0" kern="0" dirty="0">
                <a:solidFill>
                  <a:srgbClr val="FFFFFF"/>
                </a:solidFill>
                <a:latin typeface="Arial"/>
              </a:rPr>
              <a:t>Omzien naar elkaar</a:t>
            </a:r>
          </a:p>
          <a:p>
            <a:pPr marL="342900" lvl="0" indent="-342900" algn="ctr" eaLnBrk="0" hangingPunct="0">
              <a:spcBef>
                <a:spcPct val="20000"/>
              </a:spcBef>
              <a:buClr>
                <a:srgbClr val="EFC13A"/>
              </a:buClr>
              <a:buSzPct val="130000"/>
            </a:pPr>
            <a:endParaRPr lang="nl-NL" sz="2000" i="0" kern="0" dirty="0">
              <a:solidFill>
                <a:srgbClr val="FFFFFF"/>
              </a:solidFill>
              <a:latin typeface="Arial"/>
            </a:endParaRPr>
          </a:p>
          <a:p>
            <a:pPr marL="342900" lvl="0" indent="-342900" algn="ctr" eaLnBrk="0" hangingPunct="0">
              <a:spcBef>
                <a:spcPct val="20000"/>
              </a:spcBef>
              <a:buClr>
                <a:srgbClr val="EFC13A"/>
              </a:buClr>
              <a:buSzPct val="130000"/>
            </a:pPr>
            <a:r>
              <a:rPr lang="nl-NL" sz="2000" i="0" kern="0" dirty="0">
                <a:solidFill>
                  <a:srgbClr val="FFFFFF"/>
                </a:solidFill>
                <a:latin typeface="Arial"/>
              </a:rPr>
              <a:t>Ondersteuning door gemeente</a:t>
            </a:r>
          </a:p>
          <a:p>
            <a:pPr marL="342900" lvl="0" indent="-342900" algn="ctr" eaLnBrk="0" hangingPunct="0">
              <a:spcBef>
                <a:spcPct val="20000"/>
              </a:spcBef>
              <a:buClr>
                <a:srgbClr val="EFC13A"/>
              </a:buClr>
              <a:buSzPct val="130000"/>
            </a:pPr>
            <a:endParaRPr lang="nl-NL" sz="2000" i="0" kern="0" dirty="0">
              <a:solidFill>
                <a:srgbClr val="FFFFFF"/>
              </a:solidFill>
              <a:latin typeface="Arial"/>
            </a:endParaRPr>
          </a:p>
          <a:p>
            <a:pPr marL="342900" lvl="0" indent="-342900" algn="ctr" eaLnBrk="0" hangingPunct="0">
              <a:spcBef>
                <a:spcPct val="20000"/>
              </a:spcBef>
              <a:buClr>
                <a:srgbClr val="EFC13A"/>
              </a:buClr>
              <a:buSzPct val="130000"/>
            </a:pPr>
            <a:r>
              <a:rPr lang="nl-NL" sz="2000" b="1" kern="0" dirty="0">
                <a:solidFill>
                  <a:srgbClr val="F6DDAE">
                    <a:lumMod val="75000"/>
                  </a:srgbClr>
                </a:solidFill>
                <a:latin typeface="Arial"/>
              </a:rPr>
              <a:t>Pieter van Zwanenburg</a:t>
            </a:r>
          </a:p>
        </p:txBody>
      </p:sp>
    </p:spTree>
    <p:extLst>
      <p:ext uri="{BB962C8B-B14F-4D97-AF65-F5344CB8AC3E}">
        <p14:creationId xmlns:p14="http://schemas.microsoft.com/office/powerpoint/2010/main" val="6799708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81824" y="342900"/>
            <a:ext cx="492443" cy="4000500"/>
          </a:xfrm>
        </p:spPr>
        <p:txBody>
          <a:bodyPr/>
          <a:lstStyle/>
          <a:p>
            <a:r>
              <a:rPr lang="nl-NL" sz="2000" dirty="0" smtClean="0"/>
              <a:t>Gemeenten aan zet</a:t>
            </a:r>
            <a:endParaRPr lang="nl-NL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63688" y="1131592"/>
            <a:ext cx="5832648" cy="2016222"/>
          </a:xfrm>
        </p:spPr>
        <p:txBody>
          <a:bodyPr/>
          <a:lstStyle/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nl-NL" sz="1800" dirty="0"/>
              <a:t>t</a:t>
            </a:r>
            <a:r>
              <a:rPr lang="en-US" altLang="nl-NL" sz="1800" dirty="0" smtClean="0"/>
              <a:t>ransitie: </a:t>
            </a:r>
            <a:r>
              <a:rPr lang="en-US" altLang="nl-NL" sz="1800" dirty="0" err="1" smtClean="0"/>
              <a:t>overnemen</a:t>
            </a:r>
            <a:r>
              <a:rPr lang="en-US" altLang="nl-NL" sz="1800" dirty="0" smtClean="0"/>
              <a:t> </a:t>
            </a:r>
            <a:r>
              <a:rPr lang="en-US" altLang="nl-NL" sz="1800" dirty="0" err="1" smtClean="0"/>
              <a:t>nieuwe</a:t>
            </a:r>
            <a:r>
              <a:rPr lang="en-US" altLang="nl-NL" sz="1800" dirty="0" smtClean="0"/>
              <a:t> taken met minder geld</a:t>
            </a: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altLang="nl-NL" sz="1800" dirty="0" smtClean="0"/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nl-NL" sz="1800" dirty="0" err="1" smtClean="0"/>
              <a:t>Andere</a:t>
            </a:r>
            <a:r>
              <a:rPr lang="en-US" altLang="nl-NL" sz="1800" dirty="0" smtClean="0"/>
              <a:t> </a:t>
            </a:r>
            <a:r>
              <a:rPr lang="en-US" altLang="nl-NL" sz="1800" dirty="0" err="1" smtClean="0"/>
              <a:t>kijk</a:t>
            </a:r>
            <a:r>
              <a:rPr lang="en-US" altLang="nl-NL" sz="1800" dirty="0" smtClean="0"/>
              <a:t> </a:t>
            </a:r>
            <a:r>
              <a:rPr lang="en-US" altLang="nl-NL" sz="1800" dirty="0" err="1" smtClean="0"/>
              <a:t>naar</a:t>
            </a:r>
            <a:r>
              <a:rPr lang="en-US" altLang="nl-NL" sz="1800" dirty="0" smtClean="0"/>
              <a:t> de </a:t>
            </a:r>
            <a:r>
              <a:rPr lang="en-US" altLang="nl-NL" sz="1800" dirty="0" err="1" smtClean="0"/>
              <a:t>rol</a:t>
            </a:r>
            <a:r>
              <a:rPr lang="en-US" altLang="nl-NL" sz="1800" dirty="0" smtClean="0"/>
              <a:t> van de (</a:t>
            </a:r>
            <a:r>
              <a:rPr lang="en-US" altLang="nl-NL" sz="1800" dirty="0" err="1" smtClean="0"/>
              <a:t>gemeentelijke</a:t>
            </a:r>
            <a:r>
              <a:rPr lang="en-US" altLang="nl-NL" sz="1800" dirty="0" smtClean="0"/>
              <a:t>) </a:t>
            </a:r>
            <a:r>
              <a:rPr lang="en-US" altLang="nl-NL" sz="1800" dirty="0" err="1" smtClean="0"/>
              <a:t>overheid</a:t>
            </a:r>
            <a:endParaRPr lang="en-US" altLang="nl-NL" sz="1800" dirty="0" smtClean="0"/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nl-NL" altLang="nl-NL" sz="1800" dirty="0" smtClean="0"/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nl-NL" sz="1800" dirty="0" err="1" smtClean="0"/>
              <a:t>Niet</a:t>
            </a:r>
            <a:r>
              <a:rPr lang="en-US" altLang="nl-NL" sz="1800" dirty="0" smtClean="0"/>
              <a:t> </a:t>
            </a:r>
            <a:r>
              <a:rPr lang="en-US" altLang="nl-NL" sz="1800" dirty="0" err="1" smtClean="0"/>
              <a:t>zorgen</a:t>
            </a:r>
            <a:r>
              <a:rPr lang="en-US" altLang="nl-NL" sz="1800" dirty="0" smtClean="0"/>
              <a:t> </a:t>
            </a:r>
            <a:r>
              <a:rPr lang="en-US" altLang="nl-NL" sz="1800" dirty="0" err="1" smtClean="0"/>
              <a:t>voor</a:t>
            </a:r>
            <a:r>
              <a:rPr lang="en-US" altLang="nl-NL" sz="1800" dirty="0" smtClean="0"/>
              <a:t> maar </a:t>
            </a:r>
            <a:r>
              <a:rPr lang="en-US" altLang="nl-NL" sz="1800" dirty="0" err="1" smtClean="0"/>
              <a:t>zorgen</a:t>
            </a:r>
            <a:r>
              <a:rPr lang="en-US" altLang="nl-NL" sz="1800" dirty="0" smtClean="0"/>
              <a:t> dat.</a:t>
            </a:r>
            <a:endParaRPr lang="en-US" altLang="nl-NL" sz="1800" dirty="0"/>
          </a:p>
          <a:p>
            <a:pPr marL="0" indent="0" eaLnBrk="1" hangingPunct="1">
              <a:lnSpc>
                <a:spcPct val="90000"/>
              </a:lnSpc>
            </a:pPr>
            <a:endParaRPr lang="nl-NL" altLang="nl-NL" sz="1800" dirty="0"/>
          </a:p>
          <a:p>
            <a:pPr marL="0" indent="0" eaLnBrk="1" hangingPunct="1">
              <a:lnSpc>
                <a:spcPct val="90000"/>
              </a:lnSpc>
            </a:pPr>
            <a:r>
              <a:rPr lang="en-US" altLang="nl-NL" sz="2800" b="1" dirty="0" err="1" smtClean="0">
                <a:solidFill>
                  <a:schemeClr val="accent5">
                    <a:lumMod val="75000"/>
                  </a:schemeClr>
                </a:solidFill>
              </a:rPr>
              <a:t>Transformatie</a:t>
            </a:r>
            <a:r>
              <a:rPr lang="en-US" altLang="nl-NL" sz="2800" b="1" dirty="0"/>
              <a:t>!</a:t>
            </a:r>
            <a:endParaRPr lang="nl-NL" altLang="nl-NL" sz="2800" b="1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nl-NL" sz="18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nl-NL" sz="1800" dirty="0"/>
          </a:p>
          <a:p>
            <a:pPr marL="0" indent="0" eaLnBrk="1" hangingPunct="1">
              <a:lnSpc>
                <a:spcPct val="90000"/>
              </a:lnSpc>
            </a:pPr>
            <a:endParaRPr lang="nl-NL" altLang="nl-NL" sz="1800" dirty="0" smtClean="0"/>
          </a:p>
          <a:p>
            <a:pPr eaLnBrk="1" hangingPunct="1">
              <a:lnSpc>
                <a:spcPct val="90000"/>
              </a:lnSpc>
            </a:pPr>
            <a:endParaRPr lang="nl-NL" sz="18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Veranderingen</a:t>
            </a:r>
            <a:r>
              <a:rPr lang="en-US" dirty="0" smtClean="0"/>
              <a:t> in het </a:t>
            </a:r>
            <a:r>
              <a:rPr lang="en-US" dirty="0" err="1" smtClean="0"/>
              <a:t>sociaal</a:t>
            </a:r>
            <a:r>
              <a:rPr lang="en-US" dirty="0" smtClean="0"/>
              <a:t> </a:t>
            </a:r>
            <a:r>
              <a:rPr lang="en-US" dirty="0" err="1" smtClean="0"/>
              <a:t>domein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D7E435-342D-4D66-95A7-99CBA25B8F9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1770480" y="555528"/>
            <a:ext cx="4457704" cy="360040"/>
          </a:xfrm>
          <a:prstGeom prst="rect">
            <a:avLst/>
          </a:prstGeom>
          <a:solidFill>
            <a:schemeClr val="folHlink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30000"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defRPr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30000"/>
              <a:defRPr sz="1600">
                <a:solidFill>
                  <a:schemeClr val="bg1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/>
            <a:r>
              <a:rPr lang="en-US" dirty="0" err="1" smtClean="0"/>
              <a:t>Gemeenten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zet</a:t>
            </a:r>
            <a:r>
              <a:rPr lang="en-US" dirty="0" smtClean="0"/>
              <a:t>: </a:t>
            </a:r>
            <a:r>
              <a:rPr lang="en-US" dirty="0" err="1" smtClean="0"/>
              <a:t>grote</a:t>
            </a:r>
            <a:r>
              <a:rPr lang="en-US" dirty="0" smtClean="0"/>
              <a:t> </a:t>
            </a:r>
            <a:r>
              <a:rPr lang="en-US" dirty="0" err="1" smtClean="0"/>
              <a:t>opgave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48998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81824" y="342900"/>
            <a:ext cx="492443" cy="4000500"/>
          </a:xfrm>
        </p:spPr>
        <p:txBody>
          <a:bodyPr/>
          <a:lstStyle/>
          <a:p>
            <a:r>
              <a:rPr lang="nl-NL" sz="2000" dirty="0" smtClean="0"/>
              <a:t>Waar willen we naar toe</a:t>
            </a:r>
            <a:endParaRPr lang="nl-NL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91680" y="1275606"/>
            <a:ext cx="5832648" cy="237626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endParaRPr lang="nl-NL" altLang="nl-NL" sz="1800" dirty="0" smtClean="0"/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nl-NL" altLang="nl-NL" sz="1800" dirty="0" smtClean="0"/>
              <a:t>eigen </a:t>
            </a:r>
            <a:r>
              <a:rPr lang="nl-NL" altLang="nl-NL" sz="1800" dirty="0"/>
              <a:t>kracht staat </a:t>
            </a:r>
            <a:r>
              <a:rPr lang="nl-NL" altLang="nl-NL" sz="1800" dirty="0" smtClean="0"/>
              <a:t>voorop</a:t>
            </a: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nl-NL" altLang="nl-NL" sz="1800" dirty="0" smtClean="0"/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nl-NL" altLang="nl-NL" sz="1800" dirty="0" smtClean="0"/>
              <a:t>nadruk </a:t>
            </a:r>
            <a:r>
              <a:rPr lang="nl-NL" altLang="nl-NL" sz="1800" dirty="0"/>
              <a:t>op preventie en </a:t>
            </a:r>
            <a:r>
              <a:rPr lang="nl-NL" altLang="nl-NL" sz="1800" dirty="0" err="1" smtClean="0"/>
              <a:t>vroegsignalering</a:t>
            </a:r>
            <a:endParaRPr lang="nl-NL" altLang="nl-NL" sz="1800" dirty="0" smtClean="0"/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nl-NL" altLang="nl-NL" sz="1800" dirty="0"/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nl-NL" altLang="nl-NL" sz="1800" dirty="0" smtClean="0"/>
              <a:t>Indien nodig: h</a:t>
            </a:r>
            <a:r>
              <a:rPr lang="en-US" altLang="nl-NL" sz="1800" dirty="0" err="1" smtClean="0"/>
              <a:t>ulp</a:t>
            </a:r>
            <a:r>
              <a:rPr lang="en-US" altLang="nl-NL" sz="1800" dirty="0" smtClean="0"/>
              <a:t> </a:t>
            </a:r>
            <a:r>
              <a:rPr lang="en-US" altLang="nl-NL" sz="1800" dirty="0"/>
              <a:t>op </a:t>
            </a:r>
            <a:r>
              <a:rPr lang="en-US" altLang="nl-NL" sz="1800" dirty="0" err="1" smtClean="0"/>
              <a:t>maat</a:t>
            </a:r>
            <a:r>
              <a:rPr lang="en-US" altLang="nl-NL" sz="1800" dirty="0" smtClean="0"/>
              <a:t>  / </a:t>
            </a:r>
            <a:r>
              <a:rPr lang="nl-NL" altLang="nl-NL" sz="1800" dirty="0" smtClean="0"/>
              <a:t>één gezin, één </a:t>
            </a:r>
            <a:r>
              <a:rPr lang="nl-NL" altLang="nl-NL" sz="1800" dirty="0"/>
              <a:t>plan, </a:t>
            </a:r>
            <a:r>
              <a:rPr lang="nl-NL" altLang="nl-NL" sz="1800" dirty="0" smtClean="0"/>
              <a:t>één </a:t>
            </a:r>
            <a:r>
              <a:rPr lang="nl-NL" altLang="nl-NL" sz="1800" dirty="0"/>
              <a:t>regisseur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nl-NL" sz="18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nl-NL" sz="1800" dirty="0"/>
          </a:p>
          <a:p>
            <a:pPr marL="0" indent="0" eaLnBrk="1" hangingPunct="1">
              <a:lnSpc>
                <a:spcPct val="90000"/>
              </a:lnSpc>
            </a:pPr>
            <a:endParaRPr lang="nl-NL" altLang="nl-NL" sz="1800" dirty="0" smtClean="0"/>
          </a:p>
          <a:p>
            <a:pPr eaLnBrk="1" hangingPunct="1">
              <a:lnSpc>
                <a:spcPct val="90000"/>
              </a:lnSpc>
            </a:pPr>
            <a:endParaRPr lang="nl-NL" sz="18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Veranderingen</a:t>
            </a:r>
            <a:r>
              <a:rPr lang="en-US" dirty="0" smtClean="0"/>
              <a:t> in het </a:t>
            </a:r>
            <a:r>
              <a:rPr lang="en-US" dirty="0" err="1" smtClean="0"/>
              <a:t>sociaal</a:t>
            </a:r>
            <a:r>
              <a:rPr lang="en-US" dirty="0" smtClean="0"/>
              <a:t> </a:t>
            </a:r>
            <a:r>
              <a:rPr lang="en-US" dirty="0" err="1" smtClean="0"/>
              <a:t>domein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D7E435-342D-4D66-95A7-99CBA25B8F9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1698472" y="555528"/>
            <a:ext cx="5177784" cy="720078"/>
          </a:xfrm>
          <a:prstGeom prst="rect">
            <a:avLst/>
          </a:prstGeom>
          <a:solidFill>
            <a:schemeClr val="folHlink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30000"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defRPr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30000"/>
              <a:defRPr sz="1600">
                <a:solidFill>
                  <a:schemeClr val="bg1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/>
            <a:r>
              <a:rPr lang="en-US" dirty="0" err="1" smtClean="0"/>
              <a:t>Waar</a:t>
            </a:r>
            <a:r>
              <a:rPr lang="en-US" dirty="0" smtClean="0"/>
              <a:t> </a:t>
            </a:r>
            <a:r>
              <a:rPr lang="en-US" dirty="0" err="1" smtClean="0"/>
              <a:t>gaan</a:t>
            </a:r>
            <a:r>
              <a:rPr lang="en-US" dirty="0" smtClean="0"/>
              <a:t> we </a:t>
            </a:r>
            <a:r>
              <a:rPr lang="en-US" dirty="0" err="1" smtClean="0"/>
              <a:t>naartoe</a:t>
            </a:r>
            <a:r>
              <a:rPr lang="en-US" dirty="0" smtClean="0"/>
              <a:t>?</a:t>
            </a:r>
          </a:p>
          <a:p>
            <a:pPr marL="0" indent="0"/>
            <a:r>
              <a:rPr lang="nl-NL" altLang="nl-NL" sz="1800" dirty="0" smtClean="0">
                <a:solidFill>
                  <a:schemeClr val="accent5">
                    <a:lumMod val="75000"/>
                  </a:schemeClr>
                </a:solidFill>
              </a:rPr>
              <a:t>Van verzorgingsstaat </a:t>
            </a:r>
            <a:r>
              <a:rPr lang="nl-NL" altLang="nl-NL" sz="1800" dirty="0">
                <a:solidFill>
                  <a:schemeClr val="accent5">
                    <a:lumMod val="75000"/>
                  </a:schemeClr>
                </a:solidFill>
              </a:rPr>
              <a:t>naar participatiesamenleving</a:t>
            </a:r>
            <a:endParaRPr lang="nl-NL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079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81824" y="342900"/>
            <a:ext cx="492443" cy="4000500"/>
          </a:xfrm>
        </p:spPr>
        <p:txBody>
          <a:bodyPr/>
          <a:lstStyle/>
          <a:p>
            <a:r>
              <a:rPr lang="en-US" sz="2000" dirty="0" smtClean="0"/>
              <a:t>Hoe </a:t>
            </a:r>
            <a:r>
              <a:rPr lang="en-US" sz="2000" dirty="0" err="1" smtClean="0"/>
              <a:t>doen</a:t>
            </a:r>
            <a:r>
              <a:rPr lang="en-US" sz="2000" dirty="0" smtClean="0"/>
              <a:t> we </a:t>
            </a:r>
            <a:r>
              <a:rPr lang="en-US" sz="2000" dirty="0" err="1" smtClean="0"/>
              <a:t>dat</a:t>
            </a:r>
            <a:r>
              <a:rPr lang="en-US" sz="2000" dirty="0" smtClean="0"/>
              <a:t>?</a:t>
            </a:r>
            <a:endParaRPr lang="nl-NL" sz="20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Veranderingen</a:t>
            </a:r>
            <a:r>
              <a:rPr lang="en-US" dirty="0" smtClean="0"/>
              <a:t> in het </a:t>
            </a:r>
            <a:r>
              <a:rPr lang="en-US" dirty="0" err="1" smtClean="0"/>
              <a:t>sociaal</a:t>
            </a:r>
            <a:r>
              <a:rPr lang="en-US" dirty="0" smtClean="0"/>
              <a:t> </a:t>
            </a:r>
            <a:r>
              <a:rPr lang="en-US" dirty="0" err="1" smtClean="0"/>
              <a:t>domein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D7E435-342D-4D66-95A7-99CBA25B8F9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1619672" y="987574"/>
            <a:ext cx="5029200" cy="2628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nl-NL" altLang="nl-NL" sz="1800" dirty="0"/>
              <a:t>één herkenbare, laagdrempelige ingang voor hele sociale </a:t>
            </a:r>
            <a:r>
              <a:rPr lang="nl-NL" altLang="nl-NL" sz="1800" dirty="0" smtClean="0"/>
              <a:t>domein </a:t>
            </a:r>
            <a:r>
              <a:rPr lang="nl-NL" altLang="nl-NL" sz="1800" b="1" dirty="0" smtClean="0">
                <a:solidFill>
                  <a:schemeClr val="accent5">
                    <a:lumMod val="75000"/>
                  </a:schemeClr>
                </a:solidFill>
              </a:rPr>
              <a:t>bij de lokale welzijnsinstelling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nl-NL" altLang="nl-NL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nl-NL" altLang="nl-NL" sz="1800" dirty="0" smtClean="0"/>
              <a:t>lokaal </a:t>
            </a:r>
            <a:r>
              <a:rPr lang="nl-NL" altLang="nl-NL" sz="1800" dirty="0"/>
              <a:t>doen wat lokaal </a:t>
            </a:r>
            <a:r>
              <a:rPr lang="nl-NL" altLang="nl-NL" sz="1800" dirty="0" smtClean="0"/>
              <a:t>kan</a:t>
            </a:r>
            <a:br>
              <a:rPr lang="nl-NL" altLang="nl-NL" sz="1800" dirty="0" smtClean="0"/>
            </a:br>
            <a:r>
              <a:rPr lang="nl-NL" altLang="nl-NL" sz="1800" dirty="0" smtClean="0"/>
              <a:t>bovenlokaal </a:t>
            </a:r>
            <a:r>
              <a:rPr lang="nl-NL" altLang="nl-NL" sz="1800" dirty="0"/>
              <a:t>wat bovenlokaal </a:t>
            </a:r>
            <a:r>
              <a:rPr lang="nl-NL" altLang="nl-NL" sz="1800" dirty="0" smtClean="0"/>
              <a:t>moet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nl-NL" altLang="nl-NL" sz="1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nl-NL" altLang="nl-NL" sz="1800" dirty="0" smtClean="0"/>
              <a:t>samenwerken </a:t>
            </a:r>
            <a:r>
              <a:rPr lang="nl-NL" altLang="nl-NL" sz="1800" dirty="0"/>
              <a:t>met </a:t>
            </a:r>
            <a:r>
              <a:rPr lang="nl-NL" altLang="nl-NL" sz="1800" dirty="0" smtClean="0"/>
              <a:t>aanbieders </a:t>
            </a:r>
            <a:r>
              <a:rPr lang="nl-NL" altLang="nl-NL" sz="1800" dirty="0"/>
              <a:t>van </a:t>
            </a:r>
            <a:r>
              <a:rPr lang="nl-NL" altLang="nl-NL" sz="1800" dirty="0" smtClean="0"/>
              <a:t>zorg en </a:t>
            </a:r>
            <a:r>
              <a:rPr lang="nl-NL" altLang="nl-NL" sz="1800" dirty="0"/>
              <a:t>welzijn, vrijwilligersorganisaties en </a:t>
            </a:r>
            <a:r>
              <a:rPr lang="nl-NL" altLang="nl-NL" sz="1800" dirty="0" smtClean="0"/>
              <a:t>bedrijfsleven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nl-NL" altLang="nl-NL" sz="1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nl-NL" altLang="nl-NL" sz="1800" dirty="0" smtClean="0"/>
              <a:t>werken met regisseurs</a:t>
            </a:r>
            <a:endParaRPr lang="nl-NL" altLang="nl-NL" sz="18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l-NL" altLang="nl-NL" sz="1800" dirty="0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 bwMode="auto">
          <a:xfrm>
            <a:off x="1626464" y="411510"/>
            <a:ext cx="3206928" cy="360040"/>
          </a:xfrm>
          <a:prstGeom prst="rect">
            <a:avLst/>
          </a:prstGeom>
          <a:solidFill>
            <a:schemeClr val="folHlink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30000"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defRPr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30000"/>
              <a:defRPr sz="1600">
                <a:solidFill>
                  <a:schemeClr val="bg1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/>
            <a:r>
              <a:rPr lang="nl-NL" dirty="0" smtClean="0"/>
              <a:t>Hoe doen we dat?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616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51040" y="342900"/>
            <a:ext cx="553998" cy="4000500"/>
          </a:xfrm>
        </p:spPr>
        <p:txBody>
          <a:bodyPr/>
          <a:lstStyle/>
          <a:p>
            <a:r>
              <a:rPr lang="en-US" dirty="0" err="1" smtClean="0"/>
              <a:t>Transformatie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07704" y="699542"/>
            <a:ext cx="5101208" cy="2700908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Transformatie</a:t>
            </a:r>
            <a:r>
              <a:rPr lang="en-US" dirty="0" smtClean="0"/>
              <a:t> :</a:t>
            </a:r>
          </a:p>
          <a:p>
            <a:pPr marL="0" indent="0"/>
            <a:r>
              <a:rPr lang="en-US" dirty="0" err="1" smtClean="0"/>
              <a:t>Samen</a:t>
            </a:r>
            <a:r>
              <a:rPr lang="en-US" dirty="0" smtClean="0"/>
              <a:t> met burgers / </a:t>
            </a:r>
            <a:r>
              <a:rPr lang="en-US" dirty="0" err="1" smtClean="0"/>
              <a:t>inwoners</a:t>
            </a:r>
            <a:r>
              <a:rPr lang="en-US" dirty="0" smtClean="0"/>
              <a:t>; </a:t>
            </a:r>
          </a:p>
          <a:p>
            <a:pPr marL="0" indent="0"/>
            <a:r>
              <a:rPr lang="en-US" dirty="0" err="1" smtClean="0"/>
              <a:t>samen</a:t>
            </a:r>
            <a:r>
              <a:rPr lang="en-US" dirty="0" smtClean="0"/>
              <a:t> met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u !</a:t>
            </a:r>
          </a:p>
          <a:p>
            <a:pPr marL="0" indent="0"/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/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Rol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buurtschap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 lvl="1">
              <a:buFontTx/>
              <a:buChar char="-"/>
            </a:pPr>
            <a:endParaRPr lang="en-US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Veranderingen</a:t>
            </a:r>
            <a:r>
              <a:rPr lang="en-US" dirty="0"/>
              <a:t> in het </a:t>
            </a:r>
            <a:r>
              <a:rPr lang="en-US" dirty="0" err="1"/>
              <a:t>sociaal</a:t>
            </a:r>
            <a:r>
              <a:rPr lang="en-US" dirty="0"/>
              <a:t> domein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D7E435-342D-4D66-95A7-99CBA25B8F9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113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51040" y="342900"/>
            <a:ext cx="553998" cy="40005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79712" y="771550"/>
            <a:ext cx="5029200" cy="2628900"/>
          </a:xfrm>
        </p:spPr>
        <p:txBody>
          <a:bodyPr/>
          <a:lstStyle/>
          <a:p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SOCIAAL DOMEIN</a:t>
            </a:r>
          </a:p>
          <a:p>
            <a:endParaRPr lang="en-US" i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i="1" dirty="0" smtClean="0"/>
              <a:t>Wet </a:t>
            </a:r>
            <a:r>
              <a:rPr lang="en-US" i="1" dirty="0" err="1" smtClean="0"/>
              <a:t>maatschappelijk</a:t>
            </a:r>
            <a:r>
              <a:rPr lang="en-US" i="1" dirty="0" smtClean="0"/>
              <a:t> </a:t>
            </a:r>
            <a:r>
              <a:rPr lang="en-US" i="1" dirty="0" err="1" smtClean="0"/>
              <a:t>ondersteuning</a:t>
            </a:r>
            <a:r>
              <a:rPr lang="en-US" i="1" dirty="0" smtClean="0"/>
              <a:t> 2015</a:t>
            </a:r>
          </a:p>
          <a:p>
            <a:pPr>
              <a:buFont typeface="Wingdings" panose="05000000000000000000" pitchFamily="2" charset="2"/>
              <a:buChar char="q"/>
            </a:pPr>
            <a:endParaRPr lang="en-US" i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i="1" dirty="0" smtClean="0"/>
              <a:t>Jeugdwet</a:t>
            </a:r>
          </a:p>
          <a:p>
            <a:pPr>
              <a:buFont typeface="Wingdings" panose="05000000000000000000" pitchFamily="2" charset="2"/>
              <a:buChar char="q"/>
            </a:pPr>
            <a:endParaRPr lang="en-US" i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i="1" dirty="0" err="1" smtClean="0"/>
              <a:t>Participatiewet</a:t>
            </a:r>
            <a:endParaRPr lang="nl-NL" i="1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Veranderingen</a:t>
            </a:r>
            <a:r>
              <a:rPr lang="en-US" dirty="0"/>
              <a:t> in het </a:t>
            </a:r>
            <a:r>
              <a:rPr lang="en-US" dirty="0" err="1"/>
              <a:t>sociaal</a:t>
            </a:r>
            <a:r>
              <a:rPr lang="en-US" dirty="0"/>
              <a:t> </a:t>
            </a:r>
            <a:r>
              <a:rPr lang="en-US" dirty="0" err="1"/>
              <a:t>domein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D7E435-342D-4D66-95A7-99CBA25B8F9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11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2" b="648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572001" y="2427734"/>
            <a:ext cx="4572006" cy="2397460"/>
          </a:xfrm>
          <a:prstGeom prst="rect">
            <a:avLst/>
          </a:prstGeom>
          <a:solidFill>
            <a:srgbClr val="EFC13A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 smtClean="0"/>
          </a:p>
        </p:txBody>
      </p:sp>
      <p:sp>
        <p:nvSpPr>
          <p:cNvPr id="14" name="Rectangle 18"/>
          <p:cNvSpPr txBox="1">
            <a:spLocks noChangeArrowheads="1"/>
          </p:cNvSpPr>
          <p:nvPr/>
        </p:nvSpPr>
        <p:spPr>
          <a:xfrm>
            <a:off x="4932040" y="2841780"/>
            <a:ext cx="3816424" cy="1728192"/>
          </a:xfrm>
          <a:prstGeom prst="rect">
            <a:avLst/>
          </a:prstGeom>
        </p:spPr>
        <p:txBody>
          <a:bodyPr vert="horz" wrap="square"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dirty="0" smtClean="0"/>
              <a:t>WMO</a:t>
            </a:r>
          </a:p>
          <a:p>
            <a:pPr algn="ctr"/>
            <a:r>
              <a:rPr lang="en-US" b="0" dirty="0" smtClean="0"/>
              <a:t>“</a:t>
            </a:r>
            <a:r>
              <a:rPr lang="en-US" b="0" dirty="0" err="1" smtClean="0"/>
              <a:t>Mevrouw</a:t>
            </a:r>
            <a:r>
              <a:rPr lang="en-US" b="0" dirty="0" smtClean="0"/>
              <a:t> </a:t>
            </a:r>
            <a:r>
              <a:rPr lang="en-US" b="0" dirty="0" err="1" smtClean="0"/>
              <a:t>Haafkes</a:t>
            </a:r>
            <a:r>
              <a:rPr lang="en-US" b="0" dirty="0" smtClean="0"/>
              <a:t> van 88 </a:t>
            </a:r>
            <a:r>
              <a:rPr lang="en-US" b="0" dirty="0" err="1" smtClean="0"/>
              <a:t>geniet</a:t>
            </a:r>
            <a:r>
              <a:rPr lang="en-US" b="0" dirty="0" smtClean="0"/>
              <a:t> </a:t>
            </a:r>
            <a:r>
              <a:rPr lang="en-US" b="0" dirty="0" err="1" smtClean="0"/>
              <a:t>altijd</a:t>
            </a:r>
            <a:r>
              <a:rPr lang="en-US" b="0" dirty="0" smtClean="0"/>
              <a:t> </a:t>
            </a:r>
            <a:r>
              <a:rPr lang="en-US" b="0" dirty="0" err="1" smtClean="0"/>
              <a:t>zeer</a:t>
            </a:r>
            <a:r>
              <a:rPr lang="en-US" b="0" dirty="0" smtClean="0"/>
              <a:t> van de </a:t>
            </a:r>
            <a:r>
              <a:rPr lang="en-US" b="0" dirty="0" err="1" smtClean="0"/>
              <a:t>groepsactiviteiten</a:t>
            </a:r>
            <a:r>
              <a:rPr lang="en-US" b="0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45329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9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8120275" y="342900"/>
            <a:ext cx="615553" cy="4000500"/>
          </a:xfrm>
        </p:spPr>
        <p:txBody>
          <a:bodyPr/>
          <a:lstStyle/>
          <a:p>
            <a:pPr eaLnBrk="1" hangingPunct="1"/>
            <a:r>
              <a:rPr lang="en-US" altLang="nl-NL" sz="2800" dirty="0" smtClean="0">
                <a:latin typeface="+mn-lt"/>
              </a:rPr>
              <a:t>Wmo oud</a:t>
            </a:r>
            <a:endParaRPr lang="nl-NL" altLang="nl-NL" sz="2800" dirty="0" smtClean="0">
              <a:latin typeface="+mn-lt"/>
            </a:endParaRPr>
          </a:p>
        </p:txBody>
      </p:sp>
      <p:sp>
        <p:nvSpPr>
          <p:cNvPr id="12291" name="Tijdelijke aanduiding voor inhoud 2"/>
          <p:cNvSpPr>
            <a:spLocks noGrp="1"/>
          </p:cNvSpPr>
          <p:nvPr>
            <p:ph idx="1"/>
          </p:nvPr>
        </p:nvSpPr>
        <p:spPr>
          <a:xfrm>
            <a:off x="2411415" y="519118"/>
            <a:ext cx="5056187" cy="3996929"/>
          </a:xfrm>
        </p:spPr>
        <p:txBody>
          <a:bodyPr/>
          <a:lstStyle/>
          <a:p>
            <a:pPr marL="0" indent="0" eaLnBrk="1" hangingPunct="1"/>
            <a:r>
              <a:rPr lang="nl-NL" altLang="nl-NL" sz="2800" dirty="0" smtClean="0"/>
              <a:t>Wmo:</a:t>
            </a:r>
            <a:endParaRPr lang="nl-NL" altLang="nl-NL" sz="2800" dirty="0"/>
          </a:p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nl-NL" altLang="nl-NL" sz="2600" dirty="0" smtClean="0">
                <a:solidFill>
                  <a:schemeClr val="accent5">
                    <a:lumMod val="75000"/>
                  </a:schemeClr>
                </a:solidFill>
              </a:rPr>
              <a:t>Oud: </a:t>
            </a:r>
            <a:r>
              <a:rPr lang="nl-NL" altLang="nl-NL" sz="2600" dirty="0" smtClean="0"/>
              <a:t>Hulp bij het Huishouden/ Woonvoorzieningen/ Regiotaxi/ Rolstoelen</a:t>
            </a:r>
          </a:p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nl-NL" altLang="nl-NL" sz="2600" dirty="0" smtClean="0">
                <a:solidFill>
                  <a:schemeClr val="accent5">
                    <a:lumMod val="75000"/>
                  </a:schemeClr>
                </a:solidFill>
              </a:rPr>
              <a:t>Nieuw: </a:t>
            </a:r>
            <a:r>
              <a:rPr lang="nl-NL" altLang="nl-NL" sz="2600" dirty="0" smtClean="0"/>
              <a:t>Ondersteuning maatschappelijke deelname (dagbesteding) en ondersteuning zelfstandig leven (begeleiding). </a:t>
            </a:r>
          </a:p>
          <a:p>
            <a:pPr marL="0" indent="0" eaLnBrk="1" hangingPunct="1">
              <a:buFontTx/>
              <a:buChar char="-"/>
            </a:pPr>
            <a:endParaRPr lang="nl-NL" altLang="nl-NL" sz="2800" dirty="0">
              <a:solidFill>
                <a:srgbClr val="FFC000"/>
              </a:solidFill>
            </a:endParaRPr>
          </a:p>
          <a:p>
            <a:pPr marL="0" indent="0" eaLnBrk="1" hangingPunct="1">
              <a:buFontTx/>
              <a:buChar char="-"/>
            </a:pPr>
            <a:r>
              <a:rPr lang="en-US" altLang="nl-NL" sz="2800" dirty="0" err="1" smtClean="0">
                <a:solidFill>
                  <a:srgbClr val="FFC000"/>
                </a:solidFill>
              </a:rPr>
              <a:t>Begeleiding</a:t>
            </a:r>
            <a:r>
              <a:rPr lang="en-US" altLang="nl-NL" sz="2800" dirty="0" smtClean="0">
                <a:solidFill>
                  <a:srgbClr val="FFC000"/>
                </a:solidFill>
              </a:rPr>
              <a:t> </a:t>
            </a:r>
            <a:endParaRPr lang="nl-NL" altLang="nl-NL" sz="2800" dirty="0" smtClean="0">
              <a:solidFill>
                <a:srgbClr val="FFC000"/>
              </a:solidFill>
            </a:endParaRPr>
          </a:p>
          <a:p>
            <a:pPr marL="0" indent="0" eaLnBrk="1" hangingPunct="1"/>
            <a:endParaRPr lang="nl-NL" altLang="nl-NL" dirty="0" smtClean="0"/>
          </a:p>
          <a:p>
            <a:pPr marL="0" indent="0" eaLnBrk="1" hangingPunct="1"/>
            <a:endParaRPr lang="nl-NL" altLang="nl-NL" dirty="0" smtClean="0"/>
          </a:p>
          <a:p>
            <a:pPr marL="0" indent="0" eaLnBrk="1" hangingPunct="1"/>
            <a:endParaRPr lang="nl-NL" altLang="nl-NL" dirty="0" smtClean="0"/>
          </a:p>
          <a:p>
            <a:pPr marL="0" indent="0" eaLnBrk="1" hangingPunct="1"/>
            <a:endParaRPr lang="nl-NL" altLang="nl-NL" dirty="0" smtClean="0"/>
          </a:p>
          <a:p>
            <a:pPr marL="0" indent="0" eaLnBrk="1" hangingPunct="1">
              <a:buFontTx/>
              <a:buAutoNum type="arabicPeriod"/>
            </a:pPr>
            <a:endParaRPr lang="nl-NL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2042229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35696" y="771550"/>
            <a:ext cx="5029200" cy="3384376"/>
          </a:xfrm>
        </p:spPr>
        <p:txBody>
          <a:bodyPr/>
          <a:lstStyle/>
          <a:p>
            <a:r>
              <a:rPr lang="en-US" dirty="0" smtClean="0"/>
              <a:t>WMO is </a:t>
            </a:r>
            <a:r>
              <a:rPr lang="en-US" dirty="0" err="1" smtClean="0"/>
              <a:t>ook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Algemeen</a:t>
            </a:r>
            <a:r>
              <a:rPr lang="en-US" dirty="0" smtClean="0"/>
              <a:t> </a:t>
            </a:r>
            <a:r>
              <a:rPr lang="en-US" dirty="0" err="1" smtClean="0"/>
              <a:t>maatschappelijk</a:t>
            </a:r>
            <a:r>
              <a:rPr lang="en-US" dirty="0" smtClean="0"/>
              <a:t> </a:t>
            </a:r>
            <a:r>
              <a:rPr lang="en-US" dirty="0" err="1" smtClean="0"/>
              <a:t>werk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Ouderenwerk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Ondersteuning</a:t>
            </a:r>
            <a:r>
              <a:rPr lang="en-US" dirty="0" smtClean="0"/>
              <a:t> </a:t>
            </a:r>
            <a:r>
              <a:rPr lang="en-US" dirty="0" err="1" smtClean="0"/>
              <a:t>mantelzorgers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Subsidiebeleid</a:t>
            </a:r>
            <a:endParaRPr lang="en-US" dirty="0" smtClean="0"/>
          </a:p>
          <a:p>
            <a:pPr marL="0" indent="0"/>
            <a:endParaRPr lang="en-US" dirty="0"/>
          </a:p>
          <a:p>
            <a:pPr marL="0" indent="0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Brede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Welzijnsinstelling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voor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Hof van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Twente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Veranderingen</a:t>
            </a:r>
            <a:r>
              <a:rPr lang="en-US" dirty="0"/>
              <a:t> in het </a:t>
            </a:r>
            <a:r>
              <a:rPr lang="en-US" dirty="0" err="1"/>
              <a:t>sociaal</a:t>
            </a:r>
            <a:r>
              <a:rPr lang="en-US" dirty="0"/>
              <a:t> domein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D7E435-342D-4D66-95A7-99CBA25B8F9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511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" t="3810" r="172" b="12588"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572005" y="2571750"/>
            <a:ext cx="4572001" cy="2253444"/>
          </a:xfrm>
          <a:prstGeom prst="rect">
            <a:avLst/>
          </a:prstGeom>
          <a:solidFill>
            <a:srgbClr val="EFC13A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 smtClean="0"/>
          </a:p>
        </p:txBody>
      </p:sp>
      <p:sp>
        <p:nvSpPr>
          <p:cNvPr id="14" name="Rectangle 18"/>
          <p:cNvSpPr txBox="1">
            <a:spLocks noChangeArrowheads="1"/>
          </p:cNvSpPr>
          <p:nvPr/>
        </p:nvSpPr>
        <p:spPr>
          <a:xfrm>
            <a:off x="4932040" y="2841780"/>
            <a:ext cx="3816424" cy="1728192"/>
          </a:xfrm>
          <a:prstGeom prst="rect">
            <a:avLst/>
          </a:prstGeom>
        </p:spPr>
        <p:txBody>
          <a:bodyPr vert="horz" wrap="square"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b="0" dirty="0" smtClean="0"/>
              <a:t>“Het </a:t>
            </a:r>
            <a:r>
              <a:rPr lang="en-US" b="0" dirty="0" err="1" smtClean="0"/>
              <a:t>houdt</a:t>
            </a:r>
            <a:r>
              <a:rPr lang="en-US" b="0" dirty="0" smtClean="0"/>
              <a:t> </a:t>
            </a:r>
            <a:r>
              <a:rPr lang="en-US" b="0" dirty="0" err="1" smtClean="0"/>
              <a:t>niet</a:t>
            </a:r>
            <a:r>
              <a:rPr lang="en-US" b="0" dirty="0" smtClean="0"/>
              <a:t> op. </a:t>
            </a:r>
            <a:br>
              <a:rPr lang="en-US" b="0" dirty="0" smtClean="0"/>
            </a:br>
            <a:r>
              <a:rPr lang="en-US" b="0" dirty="0" err="1" smtClean="0"/>
              <a:t>Niet</a:t>
            </a:r>
            <a:r>
              <a:rPr lang="en-US" b="0" dirty="0" smtClean="0"/>
              <a:t> </a:t>
            </a:r>
            <a:r>
              <a:rPr lang="en-US" b="0" dirty="0" err="1" smtClean="0"/>
              <a:t>vanzelf</a:t>
            </a:r>
            <a:r>
              <a:rPr lang="en-US" b="0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82018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9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51040" y="342900"/>
            <a:ext cx="553998" cy="40005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79712" y="915566"/>
            <a:ext cx="5029200" cy="3240360"/>
          </a:xfrm>
        </p:spPr>
        <p:txBody>
          <a:bodyPr/>
          <a:lstStyle/>
          <a:p>
            <a:r>
              <a:rPr lang="en-US" sz="2400" i="1" dirty="0" err="1" smtClean="0"/>
              <a:t>Jeugdzorg</a:t>
            </a:r>
            <a:endParaRPr lang="en-US" sz="2400" i="1" dirty="0" smtClean="0"/>
          </a:p>
          <a:p>
            <a:endParaRPr lang="en-US" sz="2400" i="1" dirty="0" smtClean="0"/>
          </a:p>
          <a:p>
            <a:pPr lvl="0">
              <a:buClr>
                <a:srgbClr val="EFC13A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FFFF"/>
                </a:solidFill>
              </a:rPr>
              <a:t>Oud</a:t>
            </a:r>
            <a:r>
              <a:rPr lang="en-US" dirty="0">
                <a:solidFill>
                  <a:srgbClr val="FFFFFF"/>
                </a:solidFill>
              </a:rPr>
              <a:t>: </a:t>
            </a:r>
            <a:r>
              <a:rPr lang="en-US" dirty="0" err="1">
                <a:solidFill>
                  <a:srgbClr val="FFFFFF"/>
                </a:solidFill>
              </a:rPr>
              <a:t>preventief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Jeugd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jongerenwerk</a:t>
            </a:r>
            <a:r>
              <a:rPr lang="en-US" dirty="0" smtClean="0">
                <a:solidFill>
                  <a:srgbClr val="FFFFFF"/>
                </a:solidFill>
              </a:rPr>
              <a:t>/  </a:t>
            </a:r>
            <a:r>
              <a:rPr lang="en-US" dirty="0" err="1" smtClean="0">
                <a:solidFill>
                  <a:srgbClr val="FFFFFF"/>
                </a:solidFill>
              </a:rPr>
              <a:t>Jeugdgezondheidszorg</a:t>
            </a:r>
            <a:r>
              <a:rPr lang="en-US" dirty="0" smtClean="0">
                <a:solidFill>
                  <a:srgbClr val="FFFFFF"/>
                </a:solidFill>
              </a:rPr>
              <a:t>/ </a:t>
            </a:r>
            <a:r>
              <a:rPr lang="en-US" dirty="0" err="1" smtClean="0">
                <a:solidFill>
                  <a:srgbClr val="FFFFFF"/>
                </a:solidFill>
              </a:rPr>
              <a:t>Peuterspeelzaal</a:t>
            </a:r>
            <a:endParaRPr lang="en-US" dirty="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i="1" dirty="0" err="1" smtClean="0"/>
              <a:t>Nieuw</a:t>
            </a:r>
            <a:r>
              <a:rPr lang="en-US" i="1" dirty="0" smtClean="0"/>
              <a:t>: </a:t>
            </a:r>
            <a:r>
              <a:rPr lang="en-US" i="1" dirty="0" err="1" smtClean="0"/>
              <a:t>Gemeenten</a:t>
            </a:r>
            <a:r>
              <a:rPr lang="en-US" i="1" dirty="0" smtClean="0"/>
              <a:t> </a:t>
            </a:r>
            <a:r>
              <a:rPr lang="en-US" i="1" dirty="0" err="1" smtClean="0"/>
              <a:t>volledig</a:t>
            </a:r>
            <a:r>
              <a:rPr lang="en-US" i="1" dirty="0" smtClean="0"/>
              <a:t> </a:t>
            </a:r>
            <a:r>
              <a:rPr lang="en-US" i="1" dirty="0" err="1" smtClean="0"/>
              <a:t>verantwoordelijk</a:t>
            </a:r>
            <a:r>
              <a:rPr lang="en-US" i="1" dirty="0" smtClean="0"/>
              <a:t> </a:t>
            </a:r>
            <a:r>
              <a:rPr lang="en-US" i="1" dirty="0" err="1" smtClean="0"/>
              <a:t>voor</a:t>
            </a:r>
            <a:r>
              <a:rPr lang="en-US" i="1" dirty="0" smtClean="0"/>
              <a:t> </a:t>
            </a:r>
            <a:r>
              <a:rPr lang="en-US" i="1" dirty="0" err="1" smtClean="0"/>
              <a:t>alle</a:t>
            </a:r>
            <a:r>
              <a:rPr lang="en-US" i="1" dirty="0" smtClean="0"/>
              <a:t> </a:t>
            </a:r>
            <a:r>
              <a:rPr lang="en-US" i="1" dirty="0" err="1" smtClean="0"/>
              <a:t>ondersteuning</a:t>
            </a:r>
            <a:r>
              <a:rPr lang="en-US" i="1" dirty="0" smtClean="0"/>
              <a:t> </a:t>
            </a:r>
            <a:r>
              <a:rPr lang="en-US" i="1" dirty="0" err="1" smtClean="0"/>
              <a:t>jeugd</a:t>
            </a:r>
            <a:r>
              <a:rPr lang="en-US" i="1" dirty="0" smtClean="0"/>
              <a:t>.</a:t>
            </a:r>
          </a:p>
          <a:p>
            <a:pPr marL="0" indent="0"/>
            <a:endParaRPr lang="en-US" i="1" dirty="0" smtClean="0"/>
          </a:p>
          <a:p>
            <a:endParaRPr lang="nl-NL" i="1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Veranderingen</a:t>
            </a:r>
            <a:r>
              <a:rPr lang="en-US" dirty="0"/>
              <a:t> in het </a:t>
            </a:r>
            <a:r>
              <a:rPr lang="en-US" dirty="0" err="1"/>
              <a:t>sociaal</a:t>
            </a:r>
            <a:r>
              <a:rPr lang="en-US" dirty="0"/>
              <a:t> </a:t>
            </a:r>
            <a:r>
              <a:rPr lang="en-US" dirty="0" err="1"/>
              <a:t>domein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D7E435-342D-4D66-95A7-99CBA25B8F9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556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9" r="787"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572005" y="2571750"/>
            <a:ext cx="4572001" cy="2253444"/>
          </a:xfrm>
          <a:prstGeom prst="rect">
            <a:avLst/>
          </a:prstGeom>
          <a:solidFill>
            <a:srgbClr val="EFC13A">
              <a:alpha val="85000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 smtClean="0"/>
          </a:p>
        </p:txBody>
      </p:sp>
      <p:sp>
        <p:nvSpPr>
          <p:cNvPr id="14" name="Rectangle 18"/>
          <p:cNvSpPr txBox="1">
            <a:spLocks noChangeArrowheads="1"/>
          </p:cNvSpPr>
          <p:nvPr/>
        </p:nvSpPr>
        <p:spPr>
          <a:xfrm>
            <a:off x="4932040" y="2841780"/>
            <a:ext cx="3816424" cy="1728192"/>
          </a:xfrm>
          <a:prstGeom prst="rect">
            <a:avLst/>
          </a:prstGeom>
        </p:spPr>
        <p:txBody>
          <a:bodyPr vert="horz" wrap="square"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b="0" dirty="0"/>
              <a:t>““</a:t>
            </a:r>
            <a:r>
              <a:rPr lang="en-US" b="0" dirty="0" err="1"/>
              <a:t>Ik</a:t>
            </a:r>
            <a:r>
              <a:rPr lang="en-US" b="0" dirty="0"/>
              <a:t> ben </a:t>
            </a:r>
            <a:r>
              <a:rPr lang="en-US" b="0" dirty="0" err="1"/>
              <a:t>blij</a:t>
            </a:r>
            <a:r>
              <a:rPr lang="en-US" b="0" dirty="0"/>
              <a:t> </a:t>
            </a:r>
            <a:r>
              <a:rPr lang="en-US" b="0" dirty="0" err="1"/>
              <a:t>dat</a:t>
            </a:r>
            <a:r>
              <a:rPr lang="en-US" b="0" dirty="0"/>
              <a:t> </a:t>
            </a:r>
            <a:r>
              <a:rPr lang="en-US" b="0" dirty="0" err="1"/>
              <a:t>ik</a:t>
            </a:r>
            <a:r>
              <a:rPr lang="en-US" b="0" dirty="0"/>
              <a:t> me </a:t>
            </a:r>
            <a:r>
              <a:rPr lang="en-US" b="0" dirty="0" err="1" smtClean="0"/>
              <a:t>nuttig</a:t>
            </a:r>
            <a:r>
              <a:rPr lang="en-US" b="0" dirty="0" smtClean="0"/>
              <a:t> </a:t>
            </a:r>
            <a:r>
              <a:rPr lang="en-US" b="0" dirty="0" err="1"/>
              <a:t>maak</a:t>
            </a:r>
            <a:r>
              <a:rPr lang="en-US" b="0" dirty="0"/>
              <a:t> </a:t>
            </a:r>
            <a:r>
              <a:rPr lang="en-US" b="0" dirty="0" err="1"/>
              <a:t>bij</a:t>
            </a:r>
            <a:r>
              <a:rPr lang="en-US" b="0" dirty="0"/>
              <a:t> </a:t>
            </a:r>
            <a:r>
              <a:rPr lang="en-US" b="0" dirty="0" err="1"/>
              <a:t>een</a:t>
            </a:r>
            <a:r>
              <a:rPr lang="en-US" b="0" dirty="0"/>
              <a:t> </a:t>
            </a:r>
            <a:r>
              <a:rPr lang="en-US" b="0" dirty="0" err="1"/>
              <a:t>fijne</a:t>
            </a:r>
            <a:r>
              <a:rPr lang="en-US" b="0" dirty="0"/>
              <a:t> </a:t>
            </a:r>
            <a:r>
              <a:rPr lang="en-US" b="0" dirty="0" err="1"/>
              <a:t>werkgever</a:t>
            </a:r>
            <a:r>
              <a:rPr lang="en-US" b="0" dirty="0"/>
              <a:t>…”</a:t>
            </a:r>
          </a:p>
          <a:p>
            <a:pPr algn="ctr"/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7590822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9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51040" y="342900"/>
            <a:ext cx="553998" cy="40005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915566"/>
            <a:ext cx="5029200" cy="2628900"/>
          </a:xfrm>
        </p:spPr>
        <p:txBody>
          <a:bodyPr/>
          <a:lstStyle/>
          <a:p>
            <a:r>
              <a:rPr lang="en-US" sz="2800" i="1" dirty="0" err="1" smtClean="0"/>
              <a:t>Participatiewet</a:t>
            </a:r>
            <a:endParaRPr lang="en-US" sz="2800" i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i="1" dirty="0" smtClean="0"/>
              <a:t>Reïntegratie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i="1" dirty="0" err="1" smtClean="0"/>
              <a:t>Uitkeringsverstrekking</a:t>
            </a:r>
            <a:r>
              <a:rPr lang="en-US" i="1" dirty="0" smtClean="0"/>
              <a:t> / </a:t>
            </a:r>
            <a:r>
              <a:rPr lang="en-US" i="1" dirty="0" err="1" smtClean="0"/>
              <a:t>Handhaving</a:t>
            </a:r>
            <a:endParaRPr lang="en-US" i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i="1" dirty="0" err="1" smtClean="0"/>
              <a:t>Minimabeleid</a:t>
            </a:r>
            <a:endParaRPr lang="en-US" i="1" dirty="0" smtClean="0"/>
          </a:p>
          <a:p>
            <a:pPr lvl="2">
              <a:buClr>
                <a:srgbClr val="EFC13A"/>
              </a:buClr>
              <a:buFontTx/>
              <a:buChar char="-"/>
            </a:pPr>
            <a:r>
              <a:rPr lang="en-US" dirty="0" err="1">
                <a:solidFill>
                  <a:srgbClr val="FFFFFF"/>
                </a:solidFill>
              </a:rPr>
              <a:t>Bijzondere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bijstand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  <a:p>
            <a:pPr lvl="2">
              <a:buClr>
                <a:srgbClr val="EFC13A"/>
              </a:buClr>
              <a:buFontTx/>
              <a:buChar char="-"/>
            </a:pPr>
            <a:r>
              <a:rPr lang="en-US" dirty="0" err="1">
                <a:solidFill>
                  <a:srgbClr val="FFFFFF"/>
                </a:solidFill>
              </a:rPr>
              <a:t>Schuldhulpverlening</a:t>
            </a:r>
            <a:endParaRPr lang="en-US" dirty="0">
              <a:solidFill>
                <a:srgbClr val="FFFFFF"/>
              </a:solidFill>
            </a:endParaRPr>
          </a:p>
          <a:p>
            <a:pPr lvl="2">
              <a:buClr>
                <a:srgbClr val="EFC13A"/>
              </a:buClr>
              <a:buFontTx/>
              <a:buChar char="-"/>
            </a:pPr>
            <a:r>
              <a:rPr lang="en-US" dirty="0" err="1">
                <a:solidFill>
                  <a:srgbClr val="FFFFFF"/>
                </a:solidFill>
              </a:rPr>
              <a:t>Gemeentelijk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minimabeleid</a:t>
            </a:r>
            <a:endParaRPr lang="en-US" dirty="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i="1" dirty="0"/>
          </a:p>
          <a:p>
            <a:endParaRPr lang="nl-NL" i="1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Veranderingen</a:t>
            </a:r>
            <a:r>
              <a:rPr lang="en-US" dirty="0"/>
              <a:t> in het </a:t>
            </a:r>
            <a:r>
              <a:rPr lang="en-US" dirty="0" err="1"/>
              <a:t>sociaal</a:t>
            </a:r>
            <a:r>
              <a:rPr lang="en-US" dirty="0"/>
              <a:t> </a:t>
            </a:r>
            <a:r>
              <a:rPr lang="en-US" dirty="0" err="1"/>
              <a:t>domein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D7E435-342D-4D66-95A7-99CBA25B8F9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62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HT-presentatie-nieuw">
  <a:themeElements>
    <a:clrScheme name="GHT-presentatie-nieu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C13A"/>
      </a:accent1>
      <a:accent2>
        <a:srgbClr val="188B7F"/>
      </a:accent2>
      <a:accent3>
        <a:srgbClr val="FFFFFF"/>
      </a:accent3>
      <a:accent4>
        <a:srgbClr val="000000"/>
      </a:accent4>
      <a:accent5>
        <a:srgbClr val="F6DDAE"/>
      </a:accent5>
      <a:accent6>
        <a:srgbClr val="157D72"/>
      </a:accent6>
      <a:hlink>
        <a:srgbClr val="188B7F"/>
      </a:hlink>
      <a:folHlink>
        <a:srgbClr val="0EA8A8"/>
      </a:folHlink>
    </a:clrScheme>
    <a:fontScheme name="GHT-presentatie-nieu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HT-presentatie-nieu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C13A"/>
        </a:accent1>
        <a:accent2>
          <a:srgbClr val="188B7F"/>
        </a:accent2>
        <a:accent3>
          <a:srgbClr val="FFFFFF"/>
        </a:accent3>
        <a:accent4>
          <a:srgbClr val="000000"/>
        </a:accent4>
        <a:accent5>
          <a:srgbClr val="F6DDAE"/>
        </a:accent5>
        <a:accent6>
          <a:srgbClr val="157D72"/>
        </a:accent6>
        <a:hlink>
          <a:srgbClr val="188B7F"/>
        </a:hlink>
        <a:folHlink>
          <a:srgbClr val="0EA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GHT-presentatie-Titel-onderTitel-2010">
  <a:themeElements>
    <a:clrScheme name="Kantoor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C13A"/>
      </a:accent1>
      <a:accent2>
        <a:srgbClr val="188B7F"/>
      </a:accent2>
      <a:accent3>
        <a:srgbClr val="FFFFFF"/>
      </a:accent3>
      <a:accent4>
        <a:srgbClr val="000000"/>
      </a:accent4>
      <a:accent5>
        <a:srgbClr val="F6DDAE"/>
      </a:accent5>
      <a:accent6>
        <a:srgbClr val="157D72"/>
      </a:accent6>
      <a:hlink>
        <a:srgbClr val="188B7F"/>
      </a:hlink>
      <a:folHlink>
        <a:srgbClr val="0EA8A8"/>
      </a:folHlink>
    </a:clrScheme>
    <a:fontScheme name="Kantoorth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ntoor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C13A"/>
        </a:accent1>
        <a:accent2>
          <a:srgbClr val="188B7F"/>
        </a:accent2>
        <a:accent3>
          <a:srgbClr val="FFFFFF"/>
        </a:accent3>
        <a:accent4>
          <a:srgbClr val="000000"/>
        </a:accent4>
        <a:accent5>
          <a:srgbClr val="F6DDAE"/>
        </a:accent5>
        <a:accent6>
          <a:srgbClr val="157D72"/>
        </a:accent6>
        <a:hlink>
          <a:srgbClr val="188B7F"/>
        </a:hlink>
        <a:folHlink>
          <a:srgbClr val="0EA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2235</TotalTime>
  <Words>311</Words>
  <Application>Microsoft Office PowerPoint</Application>
  <PresentationFormat>Diavoorstelling (16:9)</PresentationFormat>
  <Paragraphs>106</Paragraphs>
  <Slides>13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15" baseType="lpstr">
      <vt:lpstr>GHT-presentatie-nieuw</vt:lpstr>
      <vt:lpstr>1_GHT-presentatie-Titel-onderTitel-2010</vt:lpstr>
      <vt:lpstr>SOCIAAL DOMEIN</vt:lpstr>
      <vt:lpstr>PowerPoint-presentatie</vt:lpstr>
      <vt:lpstr>PowerPoint-presentatie</vt:lpstr>
      <vt:lpstr>Wmo oud</vt:lpstr>
      <vt:lpstr>PowerPoint-presentatie</vt:lpstr>
      <vt:lpstr>PowerPoint-presentatie</vt:lpstr>
      <vt:lpstr>PowerPoint-presentatie</vt:lpstr>
      <vt:lpstr>PowerPoint-presentatie</vt:lpstr>
      <vt:lpstr>PowerPoint-presentatie</vt:lpstr>
      <vt:lpstr>Gemeenten aan zet</vt:lpstr>
      <vt:lpstr>Waar willen we naar toe</vt:lpstr>
      <vt:lpstr>Hoe doen we dat?</vt:lpstr>
      <vt:lpstr>Transformatie</vt:lpstr>
    </vt:vector>
  </TitlesOfParts>
  <Company>HVT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\</dc:title>
  <dc:creator>administrator</dc:creator>
  <cp:lastModifiedBy>Rikkert-Elkink, B.C.H.</cp:lastModifiedBy>
  <cp:revision>166</cp:revision>
  <cp:lastPrinted>2016-01-19T10:48:52Z</cp:lastPrinted>
  <dcterms:created xsi:type="dcterms:W3CDTF">2007-06-01T14:53:36Z</dcterms:created>
  <dcterms:modified xsi:type="dcterms:W3CDTF">2016-04-18T11:35:48Z</dcterms:modified>
</cp:coreProperties>
</file>